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7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71" r:id="rId15"/>
    <p:sldId id="263" r:id="rId16"/>
    <p:sldId id="264" r:id="rId17"/>
    <p:sldId id="272" r:id="rId18"/>
    <p:sldId id="265" r:id="rId19"/>
    <p:sldId id="273" r:id="rId20"/>
    <p:sldId id="266" r:id="rId21"/>
    <p:sldId id="267" r:id="rId22"/>
    <p:sldId id="274" r:id="rId23"/>
    <p:sldId id="268" r:id="rId24"/>
    <p:sldId id="269" r:id="rId25"/>
    <p:sldId id="270" r:id="rId26"/>
    <p:sldId id="275" r:id="rId27"/>
    <p:sldId id="276" r:id="rId28"/>
    <p:sldId id="277" r:id="rId29"/>
    <p:sldId id="278" r:id="rId30"/>
    <p:sldId id="284" r:id="rId31"/>
    <p:sldId id="285" r:id="rId32"/>
    <p:sldId id="286" r:id="rId33"/>
    <p:sldId id="288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721A0B-7B86-C1CB-11C8-2BBDFC8241CB}" v="43" dt="2025-06-09T11:36:57.5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microsoft.com/office/2015/10/relationships/revisionInfo" Target="revisionInfo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7" Type="http://schemas.openxmlformats.org/officeDocument/2006/relationships/slideMaster" Target="slideMasters/slideMaster1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presProps" Target="presProp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CAC39-F264-7032-5CE5-C70E448C1D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94BDE1-BB23-09A2-8468-F2E2006202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F51214-D0FE-0FF2-521A-2F8ECC3CA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7BAEC-950D-4282-A4D4-71907359A3E5}" type="datetimeFigureOut">
              <a:rPr lang="en-GB" smtClean="0"/>
              <a:t>09/06/2025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C60F9-D9C9-0928-2956-CDF0D331C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866AF5-D2AC-F3C5-F3C4-1D13D71F8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F780-355C-4F15-AB51-306FA528C4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6006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ACA9B-DD55-8604-9742-9ECCF38BB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64989-101E-5317-2076-958ACA5EA1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845776-5A29-3FEA-A8AF-6CE2FE371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7BAEC-950D-4282-A4D4-71907359A3E5}" type="datetimeFigureOut">
              <a:rPr lang="en-GB" smtClean="0"/>
              <a:t>09/06/2025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EB95D4-AD3B-0759-B33C-25ABADD21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AEAA9-8455-FF03-EFDA-E1E8C8A2E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F780-355C-4F15-AB51-306FA528C4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4726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6CC7E-C933-0CCC-F093-7FEEEF598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721EA1-7560-6985-67C8-5F73A74A5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3FD46-77FE-BE55-36CC-0EBDBF647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7BAEC-950D-4282-A4D4-71907359A3E5}" type="datetimeFigureOut">
              <a:rPr lang="en-GB" smtClean="0"/>
              <a:t>09/06/2025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36957E-86DB-6933-FFB9-946EEBA0B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EC1956-B604-925E-70A8-40B486133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F780-355C-4F15-AB51-306FA528C4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5107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97039-95B8-FD94-B66E-1D54C7F09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CFCD7-B55F-816C-D0EA-F9A50AEDE5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C8A7B8-D6EC-5592-ACD3-20BE671F56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8493D3-2168-91C2-CDC5-A1AEC66D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7BAEC-950D-4282-A4D4-71907359A3E5}" type="datetimeFigureOut">
              <a:rPr lang="en-GB" smtClean="0"/>
              <a:t>09/06/2025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C282C2-3667-7379-B11F-21B6BE0D0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542011-7B94-8918-45C7-2A963BB1E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F780-355C-4F15-AB51-306FA528C4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445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5D82B-F61E-EABB-367B-67B1240AF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D01A0-9ABC-E62C-72EB-7A59E3738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A22874-8353-D5B0-56A4-A2D254DE09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9EF7E3-132B-99AF-8940-4C19A9D1F8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82B18C-3B7E-BA46-FAD6-8E0C065CFC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C4AB0A-2A68-FF13-6D40-11D2EBBDC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7BAEC-950D-4282-A4D4-71907359A3E5}" type="datetimeFigureOut">
              <a:rPr lang="en-GB" smtClean="0"/>
              <a:t>09/06/2025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B6C92A-869D-E96D-BD4C-796F56817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4FD7E6-0EC0-2B84-EC40-83E6A89FF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F780-355C-4F15-AB51-306FA528C4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0250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834FA-B6D5-B799-D636-C0853BC16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D8DB5E-6FF2-C1C7-DC41-932FB0286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7BAEC-950D-4282-A4D4-71907359A3E5}" type="datetimeFigureOut">
              <a:rPr lang="en-GB" smtClean="0"/>
              <a:t>09/06/2025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5CB082-F866-4CAE-AEDC-827141E75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9BF3F-BF44-8F4A-A4EA-1D25C55C0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F780-355C-4F15-AB51-306FA528C4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901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F13045-C8C2-14A6-F525-916A76283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7BAEC-950D-4282-A4D4-71907359A3E5}" type="datetimeFigureOut">
              <a:rPr lang="en-GB" smtClean="0"/>
              <a:t>09/06/2025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DC907D-EE04-A64A-9160-251B3D689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C9EEF2-1865-69E7-41AD-3CAF530F9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F780-355C-4F15-AB51-306FA528C4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4100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9AAF4-E119-CCFD-0D0E-C371BD134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259C80-0CE0-277C-9A10-2DE940791F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06D0B2-2EB0-9140-095A-8F4A94FF13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A2E480-CBF7-975B-ACCA-0FC8ACC86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7BAEC-950D-4282-A4D4-71907359A3E5}" type="datetimeFigureOut">
              <a:rPr lang="en-GB" smtClean="0"/>
              <a:t>09/06/2025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68F474-892E-4828-D0D7-00070CDD9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6AA0A6-E972-27BB-8899-47F94D453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F780-355C-4F15-AB51-306FA528C4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2734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402C6-A136-49D8-C43F-D3AB2571B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E14544-3C8C-DB66-36AC-B015774357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F64169-CDDB-C615-6AF3-0D78FC412B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3EF6A4-F09D-AC52-11C4-4EBC8CEB8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7BAEC-950D-4282-A4D4-71907359A3E5}" type="datetimeFigureOut">
              <a:rPr lang="en-GB" smtClean="0"/>
              <a:t>09/06/2025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B1A50C-1735-AC9E-8094-66CDC32D3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68D7BB-239F-AF58-6713-3B633CC2A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F780-355C-4F15-AB51-306FA528C4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0968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F89A8-D5B9-AC98-7EAC-FEBEF98B1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C717F6-4736-6A2B-1A61-C8FE501ADF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3675B2-BA68-DDD1-7AC0-C64A803C2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7BAEC-950D-4282-A4D4-71907359A3E5}" type="datetimeFigureOut">
              <a:rPr lang="en-GB" smtClean="0"/>
              <a:t>09/06/2025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820DB8-1737-2277-98D1-6D679E474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BEF1A-03FC-26B7-2C94-4A2492D82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F780-355C-4F15-AB51-306FA528C4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5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4B00A0-AC84-7D23-DA80-DA3C42D2DF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4B3EE6-42E0-290A-69EA-81A837B6D4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09AD7E-2CE4-208D-F3EC-EBE44D109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7BAEC-950D-4282-A4D4-71907359A3E5}" type="datetimeFigureOut">
              <a:rPr lang="en-GB" smtClean="0"/>
              <a:t>09/06/2025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F08570-B432-ED5A-FE19-9B73A7DA3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879A84-4997-4319-C56B-65F9D6E54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3F780-355C-4F15-AB51-306FA528C4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7800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0">
              <a:schemeClr val="accent4">
                <a:lumMod val="40000"/>
                <a:lumOff val="60000"/>
              </a:schemeClr>
            </a:gs>
            <a:gs pos="0">
              <a:schemeClr val="accent1">
                <a:lumMod val="5000"/>
                <a:lumOff val="95000"/>
              </a:schemeClr>
            </a:gs>
            <a:gs pos="56000">
              <a:schemeClr val="accent1">
                <a:lumMod val="45000"/>
                <a:lumOff val="55000"/>
              </a:schemeClr>
            </a:gs>
            <a:gs pos="80000">
              <a:srgbClr val="0070C0"/>
            </a:gs>
            <a:gs pos="100000">
              <a:schemeClr val="accent4">
                <a:lumMod val="7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1996F7-1608-21D1-6DE6-8E5681BB8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192BB1-7538-5DEA-DB0C-9FFCBEA5C3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4643DA-F10F-9003-8F0A-9094D39CBF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D7BAEC-950D-4282-A4D4-71907359A3E5}" type="datetimeFigureOut">
              <a:rPr lang="en-GB" smtClean="0"/>
              <a:t>09/06/2025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86CBFB-3C84-76FD-BB91-7FC286C972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FBC32-504B-916D-D423-E478B9641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23F780-355C-4F15-AB51-306FA528C4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1849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7E692-D73D-AE12-B1D1-E913607EE8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34535"/>
            <a:ext cx="9144000" cy="2387600"/>
          </a:xfrm>
        </p:spPr>
        <p:txBody>
          <a:bodyPr/>
          <a:lstStyle/>
          <a:p>
            <a:r>
              <a:rPr lang="en-GB" b="1" i="1" dirty="0"/>
              <a:t>Coventry Music </a:t>
            </a:r>
            <a:br>
              <a:rPr lang="en-GB" b="1" i="1" dirty="0"/>
            </a:br>
            <a:r>
              <a:rPr lang="en-GB" b="1" i="1" dirty="0"/>
              <a:t>Summer Showcase Lyrics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225FE4-CAB5-6899-0F3F-7CD9A65C8F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276248"/>
          </a:xfrm>
        </p:spPr>
        <p:txBody>
          <a:bodyPr>
            <a:normAutofit/>
          </a:bodyPr>
          <a:lstStyle/>
          <a:p>
            <a:r>
              <a:rPr lang="en-GB" sz="3200" b="1" i="1" dirty="0"/>
              <a:t>Tuesday 24</a:t>
            </a:r>
            <a:r>
              <a:rPr lang="en-GB" sz="3200" b="1" i="1" baseline="30000" dirty="0"/>
              <a:t>th</a:t>
            </a:r>
            <a:r>
              <a:rPr lang="en-GB" sz="3200" b="1" i="1" dirty="0"/>
              <a:t> June 2025</a:t>
            </a:r>
          </a:p>
          <a:p>
            <a:r>
              <a:rPr lang="en-GB" sz="3200" b="1" i="1" dirty="0"/>
              <a:t>The Butterworth Hall</a:t>
            </a:r>
          </a:p>
          <a:p>
            <a:r>
              <a:rPr lang="en-GB" sz="3200" b="1" i="1" dirty="0"/>
              <a:t>Warwick Arts Centre</a:t>
            </a:r>
          </a:p>
          <a:p>
            <a:r>
              <a:rPr lang="en-GB" sz="3200" b="1" i="1" dirty="0"/>
              <a:t>7.00 – 8.30pm</a:t>
            </a:r>
            <a:endParaRPr lang="en-GB" sz="2800" b="1" i="1" dirty="0"/>
          </a:p>
        </p:txBody>
      </p:sp>
      <p:pic>
        <p:nvPicPr>
          <p:cNvPr id="11" name="Picture 10" descr="A logo with a horse head and a person's face&#10;&#10;AI-generated content may be incorrect.">
            <a:extLst>
              <a:ext uri="{FF2B5EF4-FFF2-40B4-BE49-F238E27FC236}">
                <a16:creationId xmlns:a16="http://schemas.microsoft.com/office/drawing/2014/main" id="{6C8CBB25-7E56-9F56-6215-4D9515B444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49" y="5142875"/>
            <a:ext cx="2316048" cy="1570282"/>
          </a:xfrm>
          <a:prstGeom prst="rect">
            <a:avLst/>
          </a:prstGeom>
        </p:spPr>
      </p:pic>
      <p:pic>
        <p:nvPicPr>
          <p:cNvPr id="13" name="Picture 12" descr="A blue and white sign&#10;&#10;AI-generated content may be incorrect.">
            <a:extLst>
              <a:ext uri="{FF2B5EF4-FFF2-40B4-BE49-F238E27FC236}">
                <a16:creationId xmlns:a16="http://schemas.microsoft.com/office/drawing/2014/main" id="{BA91FE60-D5F1-2230-0680-4AEE15FDBC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390" y="182318"/>
            <a:ext cx="2520361" cy="1485933"/>
          </a:xfrm>
          <a:prstGeom prst="rect">
            <a:avLst/>
          </a:prstGeom>
        </p:spPr>
      </p:pic>
      <p:pic>
        <p:nvPicPr>
          <p:cNvPr id="17" name="Picture 16" descr="A logo for a music hub&#10;&#10;AI-generated content may be incorrect.">
            <a:extLst>
              <a:ext uri="{FF2B5EF4-FFF2-40B4-BE49-F238E27FC236}">
                <a16:creationId xmlns:a16="http://schemas.microsoft.com/office/drawing/2014/main" id="{84FD2DBE-441B-B77D-DF8B-6242120F57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5162" y="5232806"/>
            <a:ext cx="2640589" cy="1485933"/>
          </a:xfrm>
          <a:prstGeom prst="rect">
            <a:avLst/>
          </a:prstGeom>
        </p:spPr>
      </p:pic>
      <p:pic>
        <p:nvPicPr>
          <p:cNvPr id="5" name="Picture 4" descr="A colorful rectangular sign with white text&#10;&#10;AI-generated content may be incorrect.">
            <a:extLst>
              <a:ext uri="{FF2B5EF4-FFF2-40B4-BE49-F238E27FC236}">
                <a16:creationId xmlns:a16="http://schemas.microsoft.com/office/drawing/2014/main" id="{BF8C8EDB-1D1C-1273-578E-9D5B8D906E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49" y="182318"/>
            <a:ext cx="1532808" cy="153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243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A0C61-F119-DCE4-E30B-24AE07409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65125"/>
            <a:ext cx="10972800" cy="1325563"/>
          </a:xfrm>
        </p:spPr>
        <p:txBody>
          <a:bodyPr/>
          <a:lstStyle/>
          <a:p>
            <a:r>
              <a:rPr lang="en-GB" b="1" i="1" dirty="0"/>
              <a:t>Disney Film Favourites Medley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2C007-686D-6C12-82D1-E470B897A2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720998"/>
          </a:xfrm>
        </p:spPr>
        <p:txBody>
          <a:bodyPr/>
          <a:lstStyle/>
          <a:p>
            <a:pPr marL="0" indent="0">
              <a:buNone/>
            </a:pPr>
            <a:r>
              <a:rPr lang="en-GB" sz="3600" b="1" i="1" kern="100" dirty="0"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Under the Sea</a:t>
            </a:r>
            <a:endParaRPr lang="en-GB" sz="3600" b="1" i="1" kern="100" dirty="0">
              <a:effectLst/>
              <a:latin typeface="Comic Sans MS" panose="030F0702030302020204" pitchFamily="66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The seaweed is always greener</a:t>
            </a:r>
            <a:b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In somebody else's lake</a:t>
            </a:r>
            <a:b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You dream about going up there</a:t>
            </a:r>
            <a:b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But that is a big mistake</a:t>
            </a:r>
            <a:b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Just look at the world around you</a:t>
            </a:r>
            <a:b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Right here on the ocean floor</a:t>
            </a:r>
            <a:b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Such wonderful things surround you</a:t>
            </a:r>
            <a:b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What more is you </a:t>
            </a:r>
            <a:r>
              <a:rPr lang="en-GB" sz="36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lookin</a:t>
            </a: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' for?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26" name="Picture 2" descr="The Little Mermaid: Ariel's 5 Worst And ...">
            <a:extLst>
              <a:ext uri="{FF2B5EF4-FFF2-40B4-BE49-F238E27FC236}">
                <a16:creationId xmlns:a16="http://schemas.microsoft.com/office/drawing/2014/main" id="{CCD33A19-B5A7-17C9-AF57-4517F5FEC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4" y="365125"/>
            <a:ext cx="3597125" cy="1891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4874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2EB04-335B-0EFC-EFBC-C569B9AE19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2114"/>
            <a:ext cx="10515600" cy="5044849"/>
          </a:xfrm>
        </p:spPr>
        <p:txBody>
          <a:bodyPr/>
          <a:lstStyle/>
          <a:p>
            <a:pPr marL="0" indent="0">
              <a:buNone/>
            </a:pP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Under the sea, Under the sea</a:t>
            </a:r>
            <a:b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Darling it's better</a:t>
            </a:r>
            <a:b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Down where it's wetter</a:t>
            </a:r>
            <a:b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Take it from me</a:t>
            </a:r>
            <a:b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Up on the shore they work all day</a:t>
            </a:r>
            <a:b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Out in the sun they slave away</a:t>
            </a:r>
            <a:b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While we </a:t>
            </a:r>
            <a:r>
              <a:rPr lang="en-GB" sz="36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devotin</a:t>
            </a: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', Full time to </a:t>
            </a:r>
            <a:r>
              <a:rPr lang="en-GB" sz="36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floatin</a:t>
            </a: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'</a:t>
            </a:r>
            <a:b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Under the sea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2" name="Picture 2" descr="The Little Mermaid: Ariel's 5 Worst And ...">
            <a:extLst>
              <a:ext uri="{FF2B5EF4-FFF2-40B4-BE49-F238E27FC236}">
                <a16:creationId xmlns:a16="http://schemas.microsoft.com/office/drawing/2014/main" id="{3D9F3AF3-77A2-33DC-FF6C-1842F8A78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4" y="365125"/>
            <a:ext cx="3597125" cy="1891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3068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FF106-2503-ABD5-DCB0-8147AE47C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i="1" dirty="0"/>
              <a:t>Circle of Life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7DF84-F3B9-FDFE-2078-60FCDD53A9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3600" kern="100" dirty="0"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Verse chants</a:t>
            </a:r>
            <a:endParaRPr lang="en-GB" sz="3600" kern="100" dirty="0">
              <a:effectLst/>
              <a:latin typeface="Comic Sans MS" panose="030F0702030302020204" pitchFamily="66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36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Ingonyama</a:t>
            </a: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36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hengw</a:t>
            </a: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' </a:t>
            </a:r>
            <a:r>
              <a:rPr lang="en-GB" sz="36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namabala</a:t>
            </a:r>
            <a:b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6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Ingonyama</a:t>
            </a: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36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hengw</a:t>
            </a: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' </a:t>
            </a:r>
            <a:r>
              <a:rPr lang="en-GB" sz="36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namabala</a:t>
            </a:r>
            <a:b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6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Ingonyama</a:t>
            </a: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36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hengw</a:t>
            </a: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' </a:t>
            </a:r>
            <a:r>
              <a:rPr lang="en-GB" sz="36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namabala</a:t>
            </a:r>
            <a:b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6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Ingonyama</a:t>
            </a: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36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hengw</a:t>
            </a: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' </a:t>
            </a:r>
            <a:r>
              <a:rPr lang="en-GB" sz="36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namabala</a:t>
            </a:r>
            <a:endParaRPr lang="en-GB" sz="3600" kern="100" dirty="0">
              <a:effectLst/>
              <a:latin typeface="Comic Sans MS" panose="030F0702030302020204" pitchFamily="66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26" name="Picture 2" descr="The Lion King' Turns 30: Disney 2D ...">
            <a:extLst>
              <a:ext uri="{FF2B5EF4-FFF2-40B4-BE49-F238E27FC236}">
                <a16:creationId xmlns:a16="http://schemas.microsoft.com/office/drawing/2014/main" id="{67E75D0D-08B4-DF59-01B4-7A9883D22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7086" y="365125"/>
            <a:ext cx="4323914" cy="2421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298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184EE-5219-E4BD-16F4-5629F5575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86384"/>
            <a:ext cx="10515600" cy="566928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Verse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From the day we arrive on the planet</a:t>
            </a:r>
            <a:br>
              <a:rPr lang="en-GB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And blinking, step into the sun</a:t>
            </a:r>
            <a:br>
              <a:rPr lang="en-GB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There's more to seen than can ever be seen</a:t>
            </a:r>
            <a:br>
              <a:rPr lang="en-GB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More to do than can ever be done</a:t>
            </a:r>
          </a:p>
          <a:p>
            <a:pPr marL="0" indent="0">
              <a:lnSpc>
                <a:spcPct val="110000"/>
              </a:lnSpc>
              <a:spcAft>
                <a:spcPts val="800"/>
              </a:spcAft>
              <a:buNone/>
            </a:pPr>
            <a: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Chorus</a:t>
            </a:r>
          </a:p>
          <a:p>
            <a:pPr marL="0" indent="0">
              <a:lnSpc>
                <a:spcPct val="110000"/>
              </a:lnSpc>
              <a:spcAft>
                <a:spcPts val="800"/>
              </a:spcAft>
              <a:buNone/>
            </a:pPr>
            <a: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In the circle of life, It's the wheel of fortune</a:t>
            </a:r>
            <a:b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It's the leap of faith, It's the band of hope</a:t>
            </a:r>
          </a:p>
          <a:p>
            <a:pPr marL="0" indent="0">
              <a:lnSpc>
                <a:spcPct val="110000"/>
              </a:lnSpc>
              <a:spcAft>
                <a:spcPts val="800"/>
              </a:spcAft>
              <a:buNone/>
            </a:pPr>
            <a:r>
              <a:rPr lang="en-GB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'Til</a:t>
            </a:r>
            <a: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we find our place</a:t>
            </a:r>
            <a:r>
              <a:rPr lang="en-GB" kern="100" dirty="0"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On the path unwinding</a:t>
            </a:r>
            <a:b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In the circle, the circle of life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2" name="Picture 2" descr="The Lion King' Turns 30: Disney 2D ...">
            <a:extLst>
              <a:ext uri="{FF2B5EF4-FFF2-40B4-BE49-F238E27FC236}">
                <a16:creationId xmlns:a16="http://schemas.microsoft.com/office/drawing/2014/main" id="{3940599F-87C2-693C-59A7-5C394DA62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310696"/>
            <a:ext cx="3657600" cy="2048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0602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710B1-9B2A-F5F6-BA80-0C7283625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i="1" dirty="0"/>
              <a:t>Chants in the 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37CC3-4444-8244-E72C-888D6FA56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GB" sz="112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Ingonyama</a:t>
            </a:r>
            <a:r>
              <a:rPr lang="en-GB" sz="11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112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hengw</a:t>
            </a:r>
            <a:r>
              <a:rPr lang="en-GB" sz="11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’ </a:t>
            </a:r>
            <a:r>
              <a:rPr lang="en-GB" sz="112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namabala</a:t>
            </a:r>
            <a:r>
              <a:rPr lang="en-GB" sz="11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112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yaga</a:t>
            </a:r>
            <a:r>
              <a:rPr lang="en-GB" sz="11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ley</a:t>
            </a: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GB" sz="112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Ingonyama</a:t>
            </a:r>
            <a:r>
              <a:rPr lang="en-GB" sz="11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112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hengw</a:t>
            </a:r>
            <a:r>
              <a:rPr lang="en-GB" sz="11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' nama</a:t>
            </a: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GB" sz="112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Ingonyama</a:t>
            </a:r>
            <a:r>
              <a:rPr lang="en-GB" sz="11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112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hengw</a:t>
            </a:r>
            <a:r>
              <a:rPr lang="en-GB" sz="11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' nama</a:t>
            </a: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GB" sz="112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Ingonyama</a:t>
            </a:r>
            <a:r>
              <a:rPr lang="en-GB" sz="11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112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hengw</a:t>
            </a:r>
            <a:r>
              <a:rPr lang="en-GB" sz="11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’ </a:t>
            </a:r>
            <a:r>
              <a:rPr lang="en-GB" sz="112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namabala</a:t>
            </a:r>
            <a:r>
              <a:rPr lang="en-GB" sz="11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112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yaga</a:t>
            </a:r>
            <a:r>
              <a:rPr lang="en-GB" sz="11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ley</a:t>
            </a: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GB" sz="112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Ingonyama</a:t>
            </a:r>
            <a:r>
              <a:rPr lang="en-GB" sz="11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112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hengw</a:t>
            </a:r>
            <a:r>
              <a:rPr lang="en-GB" sz="11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' nama</a:t>
            </a: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GB" sz="112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Ingonyama</a:t>
            </a:r>
            <a:r>
              <a:rPr lang="en-GB" sz="11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112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hengw</a:t>
            </a:r>
            <a:r>
              <a:rPr lang="en-GB" sz="11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' nama</a:t>
            </a: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GB" sz="11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Ah _______</a:t>
            </a:r>
            <a:br>
              <a:rPr lang="en-GB" sz="7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GB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pic>
        <p:nvPicPr>
          <p:cNvPr id="4" name="Picture 2" descr="The Lion King' Turns 30: Disney 2D ...">
            <a:extLst>
              <a:ext uri="{FF2B5EF4-FFF2-40B4-BE49-F238E27FC236}">
                <a16:creationId xmlns:a16="http://schemas.microsoft.com/office/drawing/2014/main" id="{BF3FEF32-6CFA-BD98-B153-82E36B3E6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7086" y="365125"/>
            <a:ext cx="4323914" cy="2421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1069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F1F36-6973-E742-8AF2-A68B02F26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6435"/>
          </a:xfrm>
        </p:spPr>
        <p:txBody>
          <a:bodyPr>
            <a:normAutofit fontScale="90000"/>
          </a:bodyPr>
          <a:lstStyle/>
          <a:p>
            <a:r>
              <a:rPr lang="en-GB" b="1" i="1" dirty="0"/>
              <a:t>A Friend Like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7ED2E-19B5-822F-7947-0D8070A779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998" y="1179576"/>
            <a:ext cx="11132004" cy="542239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Well Ali Baba had them forty thieves,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32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Scheherezada</a:t>
            </a: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had a thousand tales</a:t>
            </a:r>
            <a:b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But master you in luck </a:t>
            </a:r>
            <a:r>
              <a:rPr lang="en-GB" sz="32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'cause</a:t>
            </a: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up your sleeves,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You got a brand of magic never fails</a:t>
            </a:r>
            <a:b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You got some power in your corner now,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Some heavy ammunition in your camp</a:t>
            </a:r>
            <a:b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You got some punch, pizzazz, yahoo and how,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See all you </a:t>
            </a:r>
            <a:r>
              <a:rPr lang="en-GB" sz="32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gotta</a:t>
            </a: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do is rub that lamp</a:t>
            </a:r>
            <a:br>
              <a:rPr lang="en-GB" sz="2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GB" sz="2600" kern="100" dirty="0">
              <a:effectLst/>
              <a:latin typeface="Comic Sans MS" panose="030F0702030302020204" pitchFamily="66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2050" name="Picture 2" descr="Aladdin Live-Action Film Casting News ...">
            <a:extLst>
              <a:ext uri="{FF2B5EF4-FFF2-40B4-BE49-F238E27FC236}">
                <a16:creationId xmlns:a16="http://schemas.microsoft.com/office/drawing/2014/main" id="{0D6F52B2-25FE-D549-5876-6A03E58BDF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829" y="256032"/>
            <a:ext cx="2866345" cy="214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8573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82FC1-B084-11E6-B2FC-0B74B1A4F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2257"/>
            <a:ext cx="10515600" cy="5812972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Mister Aladdin, sir What will your pleasure be?</a:t>
            </a:r>
            <a:br>
              <a:rPr lang="en-GB" sz="2800" kern="10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800" kern="10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Let me take your order Jot it down</a:t>
            </a:r>
            <a:br>
              <a:rPr lang="en-GB" sz="2800" kern="10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800" kern="10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You ain't never had a friend like me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Can your friends do this? Do your friends do that?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Do your friends pull this - out their little hat?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Mister Aladdin, sir, have a wish or two or three,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I'm on the job, you big nabob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You ain't never, had a, friend___ like___...me!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Ain’t never had a friend like me!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2" descr="Aladdin Live-Action Film Casting News ...">
            <a:extLst>
              <a:ext uri="{FF2B5EF4-FFF2-40B4-BE49-F238E27FC236}">
                <a16:creationId xmlns:a16="http://schemas.microsoft.com/office/drawing/2014/main" id="{110DAC90-FE99-2DFE-A4EB-88899FDC9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7585" y="190718"/>
            <a:ext cx="2637446" cy="1975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4035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EED9C-C356-B27C-473E-0AAE8E677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i="1" dirty="0"/>
              <a:t>Beauty and the Beast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A4B61-48A5-26D6-726D-154F961842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1056"/>
            <a:ext cx="10515600" cy="4585907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Tale as old as time, True as it can be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Both a little scared, Neither one prepared</a:t>
            </a:r>
            <a:br>
              <a:rPr lang="en-GB" sz="2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Beauty and the Beast.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Ever just the same, Ever a surprise</a:t>
            </a:r>
            <a:br>
              <a:rPr lang="en-GB" sz="2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Ever as before, Ever just as sure</a:t>
            </a:r>
            <a:br>
              <a:rPr lang="en-GB" sz="2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As the sun will rise.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Certain as the sun, Rising in the east</a:t>
            </a:r>
            <a:br>
              <a:rPr lang="en-GB" sz="2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Tale as old as time, Song as old as rhyme</a:t>
            </a:r>
            <a:br>
              <a:rPr lang="en-GB" sz="2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Beauty and the Beast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Beauty and the Beast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3074" name="Picture 2" descr="Beauty and the Beast Fun Facts in Honor ...">
            <a:extLst>
              <a:ext uri="{FF2B5EF4-FFF2-40B4-BE49-F238E27FC236}">
                <a16:creationId xmlns:a16="http://schemas.microsoft.com/office/drawing/2014/main" id="{C7F0ADDA-BBC9-51A4-A722-FB37DFD71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3543" y="468086"/>
            <a:ext cx="3849460" cy="2820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1066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A51FA-9834-8BDE-529C-004B4DE84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1299"/>
          </a:xfrm>
        </p:spPr>
        <p:txBody>
          <a:bodyPr/>
          <a:lstStyle/>
          <a:p>
            <a:r>
              <a:rPr lang="en-GB" b="1" i="1" dirty="0"/>
              <a:t>The Greatest Showman Medley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F912E-B441-97C6-F12E-F7CC95242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0432"/>
            <a:ext cx="10515600" cy="54864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b="1" i="1" dirty="0">
                <a:latin typeface="Comic Sans MS" panose="030F0702030302020204" pitchFamily="66" charset="0"/>
              </a:rPr>
              <a:t>The Greatest Show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Ladies and gents, this is the moment you've waited for (whoa)</a:t>
            </a:r>
            <a:b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Been searching in the dark, your sweat </a:t>
            </a:r>
            <a:r>
              <a:rPr lang="en-GB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soakin</a:t>
            </a:r>
            <a: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' through the floor (whoa)</a:t>
            </a:r>
            <a:b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And buried in your bones there's an ache that you can't ignore</a:t>
            </a:r>
            <a:b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Takin' your breath, stealing your mind</a:t>
            </a:r>
            <a:b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And all that was real is left behind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Don't fight it, it's coming for you, </a:t>
            </a:r>
            <a:r>
              <a:rPr lang="en-GB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runnin</a:t>
            </a:r>
            <a: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' at </a:t>
            </a:r>
            <a:r>
              <a:rPr lang="en-GB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ya</a:t>
            </a:r>
            <a:b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It's only this moment, don't care what comes after</a:t>
            </a:r>
            <a:b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There's something breaking at the brick of every wall, it's holding</a:t>
            </a:r>
            <a:b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All that you know, So tell me do you </a:t>
            </a:r>
            <a:r>
              <a:rPr lang="en-GB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wanna</a:t>
            </a:r>
            <a: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go?</a:t>
            </a:r>
            <a:br>
              <a:rPr lang="en-GB" sz="19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GB" sz="1900" kern="100" dirty="0">
              <a:effectLst/>
              <a:latin typeface="Comic Sans MS" panose="030F0702030302020204" pitchFamily="66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96742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C8E206-6C5D-A7C1-A767-1A7917744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99457"/>
            <a:ext cx="10515600" cy="5077506"/>
          </a:xfrm>
        </p:spPr>
        <p:txBody>
          <a:bodyPr/>
          <a:lstStyle/>
          <a:p>
            <a:pPr marL="0" indent="0">
              <a:buNone/>
            </a:pP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Where it's covered in all the coloured lights</a:t>
            </a:r>
            <a:b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Where the runaways are </a:t>
            </a:r>
            <a:r>
              <a:rPr lang="en-GB" sz="32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runnin</a:t>
            </a: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' the night</a:t>
            </a:r>
            <a:b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Impossible comes true, it's takin' over you</a:t>
            </a:r>
            <a:b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Oh, this is the greatest show</a:t>
            </a:r>
            <a:b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GB" sz="3200" kern="100" dirty="0">
              <a:effectLst/>
              <a:latin typeface="Comic Sans MS" panose="030F0702030302020204" pitchFamily="66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We light it up, we won't come down</a:t>
            </a:r>
            <a:b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And the sun can't stop us now</a:t>
            </a:r>
            <a:b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Watching it come true, it's takin' over you</a:t>
            </a:r>
            <a:b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Oh, this is the greatest show.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871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8F589-79F0-185F-3675-D4F893B1E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4995"/>
          </a:xfrm>
        </p:spPr>
        <p:txBody>
          <a:bodyPr>
            <a:normAutofit fontScale="90000"/>
          </a:bodyPr>
          <a:lstStyle/>
          <a:p>
            <a:r>
              <a:rPr lang="en-GB" b="1" i="1" dirty="0"/>
              <a:t>This is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FB8CF-38BB-E8B0-3D2A-9A52279A20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60120"/>
            <a:ext cx="10515600" cy="5532755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 am not a stranger to the dark "Hide away," they say</a:t>
            </a:r>
            <a:b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"</a:t>
            </a:r>
            <a:r>
              <a:rPr lang="en-GB" sz="32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'Cause</a:t>
            </a: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we don't want your broken parts"</a:t>
            </a:r>
            <a:b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I've learned to be ashamed of all my scars</a:t>
            </a:r>
            <a:b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"Run away, " they say, "No one'll love you as you are"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GB" sz="3200" kern="100" dirty="0">
              <a:effectLst/>
              <a:latin typeface="Comic Sans MS" panose="030F0702030302020204" pitchFamily="66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3200" kern="10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But, </a:t>
            </a: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 won't let them break me down to dust</a:t>
            </a:r>
            <a:b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 know that there's a place for us</a:t>
            </a:r>
            <a:b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For we are glorious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60744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B27B6-25ED-52A8-B0C4-6A4D92437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5914"/>
            <a:ext cx="10515600" cy="5121049"/>
          </a:xfrm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When the sharpest words </a:t>
            </a:r>
            <a:r>
              <a:rPr lang="en-GB" sz="32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wanna</a:t>
            </a: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cut me down</a:t>
            </a:r>
            <a:b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I'm </a:t>
            </a:r>
            <a:r>
              <a:rPr lang="en-GB" sz="32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gonna</a:t>
            </a: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send a flood, </a:t>
            </a:r>
            <a:r>
              <a:rPr lang="en-GB" sz="32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gonna</a:t>
            </a: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drown '</a:t>
            </a:r>
            <a:r>
              <a:rPr lang="en-GB" sz="32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em</a:t>
            </a: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out</a:t>
            </a:r>
            <a:b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 am brave, I am bruised, I am who I'm meant to be,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This is me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b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Oh </a:t>
            </a:r>
            <a:r>
              <a:rPr lang="en-GB" sz="32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Oh</a:t>
            </a: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32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Oh</a:t>
            </a: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32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Oh</a:t>
            </a: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32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Oh</a:t>
            </a: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32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Oh</a:t>
            </a: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32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Oh</a:t>
            </a: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32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Oh</a:t>
            </a:r>
            <a:r>
              <a:rPr lang="en-GB" sz="32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32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oh</a:t>
            </a:r>
            <a:endParaRPr lang="en-GB" sz="3200" kern="100" dirty="0">
              <a:effectLst/>
              <a:latin typeface="Comic Sans MS" panose="030F0702030302020204" pitchFamily="66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3200" b="1" u="sng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This is Me!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11674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5CA01-C948-CBA8-C6D9-3A017294B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9859"/>
          </a:xfrm>
        </p:spPr>
        <p:txBody>
          <a:bodyPr>
            <a:normAutofit fontScale="90000"/>
          </a:bodyPr>
          <a:lstStyle/>
          <a:p>
            <a:r>
              <a:rPr lang="en-GB" b="1" i="1" dirty="0"/>
              <a:t>A Million Dreams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54051-F55E-DEA4-FC13-298C096D7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5766"/>
            <a:ext cx="10515600" cy="515188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 close my eyes and I can see</a:t>
            </a:r>
            <a:b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 world that's waiting up for me</a:t>
            </a:r>
            <a:b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That I call my own</a:t>
            </a:r>
            <a:b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Through the dark, through the door</a:t>
            </a:r>
            <a:b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Through where no one's been before</a:t>
            </a:r>
            <a:b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But it feels like home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 don't care, I don't care, so call me crazy</a:t>
            </a:r>
            <a:b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We can live in a world that we design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 think of what the world could be</a:t>
            </a:r>
            <a:b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 vision of the one I see</a:t>
            </a:r>
            <a:b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 million dreams is all it's </a:t>
            </a:r>
            <a:r>
              <a:rPr lang="en-GB" sz="24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gonna</a:t>
            </a:r>
            <a: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take</a:t>
            </a:r>
            <a:b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 million dreams for the world we're </a:t>
            </a:r>
            <a:r>
              <a:rPr lang="en-GB" sz="24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gonna</a:t>
            </a:r>
            <a: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make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88829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567CD-DD44-24A7-B1B6-81805CB5B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58419"/>
          </a:xfrm>
        </p:spPr>
        <p:txBody>
          <a:bodyPr>
            <a:normAutofit fontScale="90000"/>
          </a:bodyPr>
          <a:lstStyle/>
          <a:p>
            <a:r>
              <a:rPr lang="en-GB" b="1" i="1" dirty="0"/>
              <a:t>From Now 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A1D41A-1DA8-F922-4ACC-F59536972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0704"/>
            <a:ext cx="10515600" cy="5532120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From now on,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These eyes will not be blinded by the lights</a:t>
            </a:r>
            <a:b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From now on,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What's waited till tomorrow starts tonight, starts tonight</a:t>
            </a:r>
            <a:b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Let this promise in me start, Like an anthem in my heart.</a:t>
            </a:r>
            <a:b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From now on, From now on.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94648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699F1-4D1B-CF01-631C-E011E92A0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68829"/>
            <a:ext cx="10515600" cy="5208134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And we will come back home, And we will come back home,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Home, again!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And we will come back home, And we will come back home</a:t>
            </a:r>
            <a:br>
              <a:rPr lang="en-GB" sz="2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8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Home</a:t>
            </a:r>
            <a:r>
              <a:rPr lang="en-GB" sz="2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, again!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And we will come back home, And we will come back home</a:t>
            </a:r>
            <a:br>
              <a:rPr lang="en-GB" sz="2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8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Home</a:t>
            </a:r>
            <a:r>
              <a:rPr lang="en-GB" sz="2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, again!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And we will come back home, And we will come back home</a:t>
            </a:r>
            <a:br>
              <a:rPr lang="en-GB" sz="2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8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Home</a:t>
            </a:r>
            <a:r>
              <a:rPr lang="en-GB" sz="2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, again!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Oh </a:t>
            </a:r>
            <a:r>
              <a:rPr lang="en-GB" sz="28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oh</a:t>
            </a:r>
            <a:r>
              <a:rPr lang="en-GB" sz="2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28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oh</a:t>
            </a:r>
            <a:r>
              <a:rPr lang="en-GB" sz="2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28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oh</a:t>
            </a:r>
            <a:r>
              <a:rPr lang="en-GB" sz="2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28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oh</a:t>
            </a:r>
            <a:r>
              <a:rPr lang="en-GB" sz="2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28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oh</a:t>
            </a:r>
            <a:r>
              <a:rPr lang="en-GB" sz="2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28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oh</a:t>
            </a:r>
            <a:r>
              <a:rPr lang="en-GB" sz="2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28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oh</a:t>
            </a:r>
            <a:r>
              <a:rPr lang="en-GB" sz="2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28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oh</a:t>
            </a:r>
            <a:endParaRPr lang="en-GB" sz="2800" kern="100" dirty="0">
              <a:effectLst/>
              <a:latin typeface="Comic Sans MS" panose="030F0702030302020204" pitchFamily="66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This is me!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29425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DAC66-AE19-E473-50B3-52BDA8FEA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1299"/>
          </a:xfrm>
        </p:spPr>
        <p:txBody>
          <a:bodyPr/>
          <a:lstStyle/>
          <a:p>
            <a:r>
              <a:rPr lang="en-GB" b="1" i="1" dirty="0"/>
              <a:t>Coldplay Medley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6EB45E-0FC3-8D36-1E70-1729D77EEA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172" y="1325009"/>
            <a:ext cx="11473542" cy="527672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sz="4100" b="1" i="1" dirty="0">
                <a:latin typeface="Comic Sans MS" panose="030F0702030302020204" pitchFamily="66" charset="0"/>
              </a:rPr>
              <a:t>Clocks</a:t>
            </a: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The lights go out and I can't be saved, Tides that I tried to swim against</a:t>
            </a: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Brought me down upon my knees, Oh, I beg, I beg and plead</a:t>
            </a: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You ____ are, You ____ are</a:t>
            </a: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Home, home, where I wanted to go, Home, home, where I wanted to go</a:t>
            </a: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And nothing else compares, and nothing else compares</a:t>
            </a:r>
            <a:b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6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Home, home, where I wanted to go, Home, home, where I wanted to go.</a:t>
            </a:r>
            <a:br>
              <a:rPr lang="en-GB" sz="1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GB" sz="1800" kern="100" dirty="0">
              <a:effectLst/>
              <a:latin typeface="Comic Sans MS" panose="030F0702030302020204" pitchFamily="66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12481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E4DD9-4A7B-A85D-2C10-DA6F9E54F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6163"/>
          </a:xfrm>
        </p:spPr>
        <p:txBody>
          <a:bodyPr/>
          <a:lstStyle/>
          <a:p>
            <a:r>
              <a:rPr lang="en-GB" b="1" i="1" dirty="0"/>
              <a:t>Paradise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A07ADB-F8AF-581D-E813-64F904589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171" y="1012371"/>
            <a:ext cx="11462658" cy="5758543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When she was just a girl, She expected the world</a:t>
            </a:r>
            <a:b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But it flew away from her reach, So she ran away in her sleep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Life goes on, it gets so heavy, The wheel breaks the butterfly</a:t>
            </a:r>
            <a:b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Every tear, a waterfall,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In the night, the stormy night, she'd close her eyes</a:t>
            </a:r>
            <a:b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In the night, the stormy night, away she'd fly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And dream of para-, para-, paradise</a:t>
            </a:r>
            <a:b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Para-, para-, paradise, Para-, para-, paradise</a:t>
            </a:r>
            <a:b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Oh, oh-oh, oh-oh, oh-oh-oh</a:t>
            </a:r>
            <a:b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GB" sz="2400" kern="100" dirty="0">
              <a:effectLst/>
              <a:latin typeface="Comic Sans MS" panose="030F0702030302020204" pitchFamily="66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kern="100" dirty="0"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P</a:t>
            </a:r>
            <a:r>
              <a:rPr lang="en-GB" sz="24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ara, para …….</a:t>
            </a:r>
          </a:p>
        </p:txBody>
      </p:sp>
    </p:spTree>
    <p:extLst>
      <p:ext uri="{BB962C8B-B14F-4D97-AF65-F5344CB8AC3E}">
        <p14:creationId xmlns:p14="http://schemas.microsoft.com/office/powerpoint/2010/main" val="9721703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F523D-3EC4-44C6-E459-F85F09D12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2427"/>
          </a:xfrm>
        </p:spPr>
        <p:txBody>
          <a:bodyPr>
            <a:normAutofit fontScale="90000"/>
          </a:bodyPr>
          <a:lstStyle/>
          <a:p>
            <a:r>
              <a:rPr lang="en-GB" b="1" i="1" dirty="0"/>
              <a:t>Viva la Vida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321BD-AF21-A0C8-EFBD-FD97E6F46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85" y="1051560"/>
            <a:ext cx="11081657" cy="5556069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 used to rule the world, Seas would rise when I gave the word</a:t>
            </a:r>
            <a:b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Now in the morning, I sleep alone,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Sweep the streets I used to own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 hear Jerusalem bells a-</a:t>
            </a:r>
            <a:r>
              <a:rPr lang="en-GB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ringin</a:t>
            </a:r>
            <a: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’ Roman Cavalry choirs are </a:t>
            </a:r>
            <a:r>
              <a:rPr lang="en-GB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singin</a:t>
            </a:r>
            <a: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'</a:t>
            </a:r>
            <a:b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Be my mirror, my sword and shield,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My missionaries in a foreign field</a:t>
            </a:r>
            <a:b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For some reason, I can't explain,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Once you'd gone, there was never, never an honest word</a:t>
            </a:r>
            <a:b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And that was when I ruled the world 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74503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F96046-588A-B4AF-6AF5-C9B97E9759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64029"/>
            <a:ext cx="10515600" cy="5512934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Oh-oh-oh, oh-oh, oh, Oh-oh-oh, oh-oh, oh</a:t>
            </a:r>
            <a:br>
              <a:rPr lang="en-GB" sz="2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(this continues under the chorus)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I hear Jerusalem bells a-</a:t>
            </a:r>
            <a:r>
              <a:rPr lang="en-GB" sz="28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ringin</a:t>
            </a:r>
            <a:r>
              <a:rPr lang="en-GB" sz="2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’ Roman Cavalry choirs are </a:t>
            </a:r>
            <a:r>
              <a:rPr lang="en-GB" sz="2800" kern="100" dirty="0" err="1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singin</a:t>
            </a:r>
            <a:r>
              <a:rPr lang="en-GB" sz="2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'</a:t>
            </a:r>
            <a:br>
              <a:rPr lang="en-GB" sz="2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Be my mirror, my sword and shield, My missionaries in a foreign field</a:t>
            </a:r>
            <a:br>
              <a:rPr lang="en-GB" sz="2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For some reason, I can't explain, Once you'd gone, there was never, never an honest word</a:t>
            </a:r>
            <a:br>
              <a:rPr lang="en-GB" sz="2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And that was when I ruled the world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When I ruled the world!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81943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511FF-9264-0999-59F5-6387500EE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i="1" dirty="0"/>
              <a:t>Why We Sing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6176F-0010-887F-1C18-5CF3913CF7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A sound of hope, a sound of peace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A sound that celebrates and speaks what we believe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A sound of love a sound so strong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Its amazing what is given when we share a song</a:t>
            </a:r>
          </a:p>
          <a:p>
            <a:pPr marL="0" indent="0">
              <a:buNone/>
            </a:pPr>
            <a:endParaRPr lang="en-GB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This is why we sing, why we lift our voice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Why we stand as one in harmony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This is why we sing, why we lift our voice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Take my hand and sing with me</a:t>
            </a:r>
          </a:p>
        </p:txBody>
      </p:sp>
    </p:spTree>
    <p:extLst>
      <p:ext uri="{BB962C8B-B14F-4D97-AF65-F5344CB8AC3E}">
        <p14:creationId xmlns:p14="http://schemas.microsoft.com/office/powerpoint/2010/main" val="40280027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E56DC-9050-6334-8982-AD12FB7F8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87828"/>
            <a:ext cx="10515600" cy="588917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b="1" dirty="0">
                <a:latin typeface="Comic Sans MS" panose="030F0702030302020204" pitchFamily="66" charset="0"/>
              </a:rPr>
              <a:t>Part 1			Part 2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Soothe a soul – 		soothe a soul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Mend a heart -		mend a heart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Bring together lives that have been torn apart</a:t>
            </a:r>
          </a:p>
          <a:p>
            <a:pPr marL="0" indent="0">
              <a:buNone/>
            </a:pPr>
            <a:endParaRPr lang="en-GB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Share the joy – 		share the joy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Find a friend – 		find a friend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It’s a </a:t>
            </a:r>
            <a:r>
              <a:rPr lang="en-GB" dirty="0" err="1">
                <a:latin typeface="Comic Sans MS" panose="030F0702030302020204" pitchFamily="66" charset="0"/>
              </a:rPr>
              <a:t>neverending</a:t>
            </a:r>
            <a:r>
              <a:rPr lang="en-GB" dirty="0">
                <a:latin typeface="Comic Sans MS" panose="030F0702030302020204" pitchFamily="66" charset="0"/>
              </a:rPr>
              <a:t> gift that circles back again</a:t>
            </a:r>
          </a:p>
          <a:p>
            <a:pPr marL="0" indent="0">
              <a:buNone/>
            </a:pPr>
            <a:endParaRPr lang="en-GB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This is why we sing, why we lift our voice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Why we stand as one in harmony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This is why we sing, why we lift our voice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Take my hand and sing with me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05629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2148E7-7766-FA15-D2E3-E8FE3F834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89857"/>
            <a:ext cx="10515600" cy="56871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Music builds a bridge, we can tear down a wall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Music is a language that we speak to one and all</a:t>
            </a:r>
          </a:p>
          <a:p>
            <a:pPr marL="0" indent="0">
              <a:buNone/>
            </a:pPr>
            <a:endParaRPr lang="en-GB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This is why we sing, why we lift our voice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Why we stand as one in harmony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This is why we sing, why we lift our voice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Take my hand and sing with me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This is why we sing</a:t>
            </a:r>
          </a:p>
          <a:p>
            <a:pPr marL="0" indent="0">
              <a:buNone/>
            </a:pPr>
            <a:endParaRPr lang="en-GB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This is why we sing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This is why we sing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3580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BEB408-7EF3-3371-0FF1-2CEBAD9D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629" y="1055913"/>
            <a:ext cx="11353800" cy="548640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Comic Sans MS"/>
                <a:ea typeface="+mn-lt"/>
                <a:cs typeface="+mn-lt"/>
              </a:rPr>
              <a:t>Anything can happen if you let it, </a:t>
            </a:r>
            <a:endParaRPr lang="en-US">
              <a:latin typeface="Comic Sans MS"/>
              <a:ea typeface="+mn-lt"/>
              <a:cs typeface="+mn-lt"/>
            </a:endParaRPr>
          </a:p>
          <a:p>
            <a:pPr algn="l"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Comic Sans MS"/>
                <a:ea typeface="+mn-lt"/>
                <a:cs typeface="+mn-lt"/>
              </a:rPr>
              <a:t>Sometimes things are difficult but you can bet it</a:t>
            </a:r>
            <a:endParaRPr lang="en-GB">
              <a:latin typeface="Comic Sans MS"/>
              <a:ea typeface="+mn-lt"/>
              <a:cs typeface="+mn-lt"/>
            </a:endParaRPr>
          </a:p>
          <a:p>
            <a:pPr algn="l"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Comic Sans MS"/>
                <a:ea typeface="+mn-lt"/>
                <a:cs typeface="+mn-lt"/>
              </a:rPr>
              <a:t>Doesn′t have to be so, Changes can be made,</a:t>
            </a:r>
            <a:endParaRPr lang="en-GB">
              <a:latin typeface="Comic Sans MS"/>
              <a:ea typeface="+mn-lt"/>
              <a:cs typeface="+mn-lt"/>
            </a:endParaRPr>
          </a:p>
          <a:p>
            <a:pPr algn="l"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Comic Sans MS"/>
                <a:ea typeface="+mn-lt"/>
                <a:cs typeface="+mn-lt"/>
              </a:rPr>
              <a:t>You can move a mountain if you use a larger spade.</a:t>
            </a:r>
            <a:endParaRPr lang="en-GB" dirty="0">
              <a:latin typeface="Comic Sans MS"/>
              <a:ea typeface="+mn-lt"/>
              <a:cs typeface="+mn-lt"/>
            </a:endParaRPr>
          </a:p>
          <a:p>
            <a:pPr>
              <a:buNone/>
            </a:pPr>
            <a:endParaRPr lang="en-GB" dirty="0">
              <a:solidFill>
                <a:srgbClr val="000000"/>
              </a:solidFill>
              <a:latin typeface="Comic Sans MS"/>
              <a:ea typeface="+mn-lt"/>
              <a:cs typeface="+mn-lt"/>
            </a:endParaRPr>
          </a:p>
          <a:p>
            <a:pPr algn="l"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Comic Sans MS"/>
                <a:ea typeface="+mn-lt"/>
                <a:cs typeface="+mn-lt"/>
              </a:rPr>
              <a:t>Anything can happen it's a marvel, </a:t>
            </a:r>
            <a:endParaRPr lang="en-GB">
              <a:latin typeface="Comic Sans MS"/>
              <a:ea typeface="+mn-lt"/>
              <a:cs typeface="+mn-lt"/>
            </a:endParaRPr>
          </a:p>
          <a:p>
            <a:pPr algn="l"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Comic Sans MS"/>
                <a:ea typeface="+mn-lt"/>
                <a:cs typeface="+mn-lt"/>
              </a:rPr>
              <a:t>You can be a butterfly Or just stay larval</a:t>
            </a:r>
            <a:endParaRPr lang="en-GB">
              <a:latin typeface="Comic Sans MS"/>
              <a:ea typeface="+mn-lt"/>
              <a:cs typeface="+mn-lt"/>
            </a:endParaRPr>
          </a:p>
          <a:p>
            <a:pPr algn="l"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Comic Sans MS"/>
                <a:ea typeface="+mn-lt"/>
                <a:cs typeface="+mn-lt"/>
              </a:rPr>
              <a:t>Stretch your mind beyond fantastic, Dreams are made of strong elastic</a:t>
            </a:r>
            <a:endParaRPr lang="en-GB">
              <a:latin typeface="Comic Sans MS"/>
              <a:ea typeface="+mn-lt"/>
              <a:cs typeface="+mn-lt"/>
            </a:endParaRPr>
          </a:p>
          <a:p>
            <a:pPr algn="l"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Comic Sans MS"/>
                <a:ea typeface="+mn-lt"/>
                <a:cs typeface="+mn-lt"/>
              </a:rPr>
              <a:t>Take some sound advice and don′t forget it</a:t>
            </a:r>
            <a:endParaRPr lang="en-GB">
              <a:latin typeface="Comic Sans MS"/>
              <a:ea typeface="+mn-lt"/>
              <a:cs typeface="+mn-lt"/>
            </a:endParaRPr>
          </a:p>
          <a:p>
            <a:pPr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Comic Sans MS"/>
                <a:ea typeface="+mn-lt"/>
                <a:cs typeface="+mn-lt"/>
              </a:rPr>
              <a:t>Anything can happen if you let it.</a:t>
            </a:r>
            <a:endParaRPr lang="en-GB">
              <a:latin typeface="Comic Sans MS"/>
              <a:ea typeface="+mn-lt"/>
              <a:cs typeface="+mn-lt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C35EED9-B83D-E647-4A1E-9BB20E24A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29" y="315686"/>
            <a:ext cx="10515600" cy="756104"/>
          </a:xfrm>
        </p:spPr>
        <p:txBody>
          <a:bodyPr/>
          <a:lstStyle/>
          <a:p>
            <a:r>
              <a:rPr lang="en-GB" b="1" i="1" dirty="0"/>
              <a:t>Anything Can Happen – Mary Poppins</a:t>
            </a:r>
          </a:p>
        </p:txBody>
      </p:sp>
    </p:spTree>
    <p:extLst>
      <p:ext uri="{BB962C8B-B14F-4D97-AF65-F5344CB8AC3E}">
        <p14:creationId xmlns:p14="http://schemas.microsoft.com/office/powerpoint/2010/main" val="3767300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0ED45D-0216-0100-CAAD-A9D55731EE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171" y="816430"/>
            <a:ext cx="11136086" cy="559525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Comic Sans MS"/>
                <a:ea typeface="+mn-lt"/>
                <a:cs typeface="+mn-lt"/>
              </a:rPr>
              <a:t>I wonder, Anything can happen if you let it </a:t>
            </a:r>
            <a:endParaRPr lang="en-US">
              <a:latin typeface="Comic Sans MS"/>
              <a:ea typeface="+mn-lt"/>
              <a:cs typeface="+mn-lt"/>
            </a:endParaRPr>
          </a:p>
          <a:p>
            <a:pPr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Comic Sans MS"/>
                <a:ea typeface="+mn-lt"/>
                <a:cs typeface="+mn-lt"/>
              </a:rPr>
              <a:t>You won't know a challenge until you've met it</a:t>
            </a:r>
            <a:endParaRPr lang="en-GB">
              <a:latin typeface="Comic Sans MS"/>
              <a:ea typeface="+mn-lt"/>
              <a:cs typeface="+mn-lt"/>
            </a:endParaRPr>
          </a:p>
          <a:p>
            <a:pPr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Comic Sans MS"/>
                <a:ea typeface="+mn-lt"/>
                <a:cs typeface="+mn-lt"/>
              </a:rPr>
              <a:t>No one does it for you, No one but yourself</a:t>
            </a:r>
            <a:endParaRPr lang="en-GB">
              <a:latin typeface="Comic Sans MS"/>
              <a:ea typeface="+mn-lt"/>
              <a:cs typeface="+mn-lt"/>
            </a:endParaRPr>
          </a:p>
          <a:p>
            <a:pPr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Comic Sans MS"/>
                <a:ea typeface="+mn-lt"/>
                <a:cs typeface="+mn-lt"/>
              </a:rPr>
              <a:t>Vacillating violets get left up on the shelf</a:t>
            </a:r>
            <a:endParaRPr lang="en-GB" dirty="0">
              <a:latin typeface="Comic Sans MS"/>
              <a:ea typeface="+mn-lt"/>
              <a:cs typeface="+mn-lt"/>
            </a:endParaRPr>
          </a:p>
          <a:p>
            <a:pPr marL="0" indent="0">
              <a:buNone/>
            </a:pPr>
            <a:endParaRPr lang="en-GB" b="0" i="0" u="none" strike="noStrike" dirty="0"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  <a:p>
            <a:pPr>
              <a:buNone/>
            </a:pPr>
            <a:r>
              <a:rPr lang="en-GB" dirty="0">
                <a:latin typeface="Comic Sans MS"/>
                <a:ea typeface="+mn-lt"/>
                <a:cs typeface="+mn-lt"/>
              </a:rPr>
              <a:t>Anything can happen, raise the curtain</a:t>
            </a:r>
            <a:endParaRPr lang="en-GB">
              <a:latin typeface="Comic Sans MS"/>
            </a:endParaRPr>
          </a:p>
          <a:p>
            <a:pPr>
              <a:buNone/>
            </a:pPr>
            <a:r>
              <a:rPr lang="en-GB" dirty="0">
                <a:latin typeface="Comic Sans MS"/>
                <a:ea typeface="+mn-lt"/>
                <a:cs typeface="+mn-lt"/>
              </a:rPr>
              <a:t>Things you thought impossible will soon seem certain</a:t>
            </a:r>
            <a:endParaRPr lang="en-GB">
              <a:latin typeface="Comic Sans MS"/>
            </a:endParaRPr>
          </a:p>
          <a:p>
            <a:pPr>
              <a:buNone/>
            </a:pPr>
            <a:r>
              <a:rPr lang="en-GB" dirty="0">
                <a:latin typeface="Comic Sans MS"/>
                <a:ea typeface="+mn-lt"/>
                <a:cs typeface="+mn-lt"/>
              </a:rPr>
              <a:t>Though at first it may sound clownish</a:t>
            </a:r>
            <a:endParaRPr lang="en-GB">
              <a:latin typeface="Comic Sans MS"/>
            </a:endParaRPr>
          </a:p>
          <a:p>
            <a:pPr>
              <a:buNone/>
            </a:pPr>
            <a:r>
              <a:rPr lang="en-GB" dirty="0">
                <a:latin typeface="Comic Sans MS"/>
                <a:ea typeface="+mn-lt"/>
                <a:cs typeface="+mn-lt"/>
              </a:rPr>
              <a:t>See the world more upside-</a:t>
            </a:r>
            <a:r>
              <a:rPr lang="en-GB" err="1">
                <a:latin typeface="Comic Sans MS"/>
                <a:ea typeface="+mn-lt"/>
                <a:cs typeface="+mn-lt"/>
              </a:rPr>
              <a:t>downish</a:t>
            </a:r>
            <a:endParaRPr lang="en-GB" err="1">
              <a:latin typeface="Comic Sans MS"/>
            </a:endParaRPr>
          </a:p>
          <a:p>
            <a:pPr>
              <a:buNone/>
            </a:pPr>
            <a:r>
              <a:rPr lang="en-GB" dirty="0">
                <a:latin typeface="Comic Sans MS"/>
                <a:ea typeface="+mn-lt"/>
                <a:cs typeface="+mn-lt"/>
              </a:rPr>
              <a:t>Turn it on it′s head then pirouette it, Anything can happen if you let it. </a:t>
            </a:r>
            <a:endParaRPr lang="en-GB" dirty="0">
              <a:latin typeface="Comic Sans MS"/>
            </a:endParaRPr>
          </a:p>
          <a:p>
            <a:pPr marL="0" indent="0">
              <a:buNone/>
            </a:pP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5045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0B4C9E-19B1-C76D-EEF2-716D691C9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571" y="522514"/>
            <a:ext cx="10646229" cy="585651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en-GB" dirty="0">
                <a:latin typeface="Comic Sans MS"/>
                <a:ea typeface="+mn-lt"/>
                <a:cs typeface="+mn-lt"/>
              </a:rPr>
              <a:t>If you reach for the stars all you get are the stars</a:t>
            </a:r>
            <a:endParaRPr lang="en-US">
              <a:latin typeface="Comic Sans MS"/>
            </a:endParaRPr>
          </a:p>
          <a:p>
            <a:pPr>
              <a:buNone/>
            </a:pPr>
            <a:r>
              <a:rPr lang="en-GB" dirty="0">
                <a:latin typeface="Comic Sans MS"/>
                <a:ea typeface="+mn-lt"/>
                <a:cs typeface="+mn-lt"/>
              </a:rPr>
              <a:t>But we've found a whole new spin</a:t>
            </a:r>
            <a:endParaRPr lang="en-GB">
              <a:latin typeface="Comic Sans MS"/>
            </a:endParaRPr>
          </a:p>
          <a:p>
            <a:pPr>
              <a:buNone/>
            </a:pPr>
            <a:r>
              <a:rPr lang="en-GB" dirty="0">
                <a:latin typeface="Comic Sans MS"/>
                <a:ea typeface="+mn-lt"/>
                <a:cs typeface="+mn-lt"/>
              </a:rPr>
              <a:t>If you reach for the heavens, </a:t>
            </a:r>
            <a:endParaRPr lang="en-GB">
              <a:latin typeface="Comic Sans MS"/>
            </a:endParaRPr>
          </a:p>
          <a:p>
            <a:pPr>
              <a:buNone/>
            </a:pPr>
            <a:r>
              <a:rPr lang="en-GB" dirty="0">
                <a:latin typeface="Comic Sans MS"/>
                <a:ea typeface="+mn-lt"/>
                <a:cs typeface="+mn-lt"/>
              </a:rPr>
              <a:t>You get the stars thrown in.</a:t>
            </a:r>
            <a:endParaRPr lang="en-GB" dirty="0">
              <a:latin typeface="Comic Sans MS"/>
            </a:endParaRPr>
          </a:p>
          <a:p>
            <a:pPr>
              <a:buNone/>
            </a:pPr>
            <a:endParaRPr lang="en-GB" dirty="0">
              <a:latin typeface="Comic Sans MS"/>
              <a:ea typeface="+mn-lt"/>
              <a:cs typeface="+mn-lt"/>
            </a:endParaRPr>
          </a:p>
          <a:p>
            <a:pPr>
              <a:buNone/>
            </a:pPr>
            <a:r>
              <a:rPr lang="en-GB" dirty="0">
                <a:latin typeface="Comic Sans MS"/>
                <a:ea typeface="+mn-lt"/>
                <a:cs typeface="+mn-lt"/>
              </a:rPr>
              <a:t>Anything can happen if you let it</a:t>
            </a:r>
            <a:endParaRPr lang="en-GB">
              <a:latin typeface="Comic Sans MS"/>
            </a:endParaRPr>
          </a:p>
          <a:p>
            <a:pPr>
              <a:buNone/>
            </a:pPr>
            <a:r>
              <a:rPr lang="en-GB" dirty="0">
                <a:latin typeface="Comic Sans MS"/>
                <a:ea typeface="+mn-lt"/>
                <a:cs typeface="+mn-lt"/>
              </a:rPr>
              <a:t>Life is out there waiting so go and get it</a:t>
            </a:r>
            <a:endParaRPr lang="en-GB">
              <a:latin typeface="Comic Sans MS"/>
            </a:endParaRPr>
          </a:p>
          <a:p>
            <a:pPr>
              <a:buNone/>
            </a:pPr>
            <a:r>
              <a:rPr lang="en-GB" dirty="0">
                <a:latin typeface="Comic Sans MS"/>
                <a:ea typeface="+mn-lt"/>
                <a:cs typeface="+mn-lt"/>
              </a:rPr>
              <a:t>Grab it by the collar, Seize it by the scruff</a:t>
            </a:r>
            <a:endParaRPr lang="en-GB">
              <a:latin typeface="Comic Sans MS"/>
            </a:endParaRPr>
          </a:p>
          <a:p>
            <a:pPr>
              <a:buNone/>
            </a:pPr>
            <a:r>
              <a:rPr lang="en-GB" dirty="0">
                <a:latin typeface="Comic Sans MS"/>
                <a:ea typeface="+mn-lt"/>
                <a:cs typeface="+mn-lt"/>
              </a:rPr>
              <a:t>Once you've started living life you just can′t get enough</a:t>
            </a:r>
            <a:endParaRPr lang="en-GB" dirty="0">
              <a:latin typeface="Comic Sans MS"/>
            </a:endParaRPr>
          </a:p>
          <a:p>
            <a:pPr marL="0" indent="0">
              <a:buNone/>
            </a:pPr>
            <a:endParaRPr lang="en-GB" dirty="0">
              <a:latin typeface="Comic Sans MS" panose="030F0702030302020204" pitchFamily="66" charset="0"/>
              <a:ea typeface="+mn-lt"/>
              <a:cs typeface="+mn-lt"/>
            </a:endParaRPr>
          </a:p>
          <a:p>
            <a:pPr marL="0" indent="0">
              <a:buNone/>
            </a:pPr>
            <a:endParaRPr lang="en-GB" dirty="0"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9750000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D3C41-38A7-4281-0269-067E9134F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372" y="533400"/>
            <a:ext cx="11854542" cy="580208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algn="l">
              <a:buNone/>
            </a:pPr>
            <a:endParaRPr lang="en-GB" sz="3600" dirty="0">
              <a:solidFill>
                <a:srgbClr val="000000"/>
              </a:solidFill>
              <a:latin typeface="Comic Sans MS"/>
            </a:endParaRPr>
          </a:p>
          <a:p>
            <a:pPr>
              <a:buNone/>
            </a:pPr>
            <a:r>
              <a:rPr lang="en-GB" sz="3600" b="0" i="0" u="none" strike="noStrike" dirty="0">
                <a:solidFill>
                  <a:srgbClr val="000000"/>
                </a:solidFill>
                <a:effectLst/>
                <a:latin typeface="Comic Sans MS"/>
              </a:rPr>
              <a:t>Anything can happen it's official </a:t>
            </a:r>
            <a:endParaRPr lang="en-GB" sz="3600" dirty="0">
              <a:solidFill>
                <a:srgbClr val="000000"/>
              </a:solidFill>
              <a:latin typeface="Comic Sans MS"/>
            </a:endParaRPr>
          </a:p>
          <a:p>
            <a:pPr>
              <a:buNone/>
            </a:pPr>
            <a:r>
              <a:rPr lang="en-GB" sz="3600" b="0" i="0" u="none" strike="noStrike" dirty="0">
                <a:solidFill>
                  <a:srgbClr val="000000"/>
                </a:solidFill>
                <a:effectLst/>
                <a:latin typeface="Comic Sans MS"/>
              </a:rPr>
              <a:t>You can choose the super or the superficial</a:t>
            </a:r>
          </a:p>
          <a:p>
            <a:pPr>
              <a:buNone/>
            </a:pPr>
            <a:r>
              <a:rPr lang="en-GB" sz="3600" b="0" i="0" u="none" strike="noStrike" dirty="0">
                <a:solidFill>
                  <a:srgbClr val="000000"/>
                </a:solidFill>
                <a:effectLst/>
                <a:latin typeface="Comic Sans MS"/>
              </a:rPr>
              <a:t>Sally forth the way we’re steering</a:t>
            </a:r>
          </a:p>
          <a:p>
            <a:pPr>
              <a:buNone/>
            </a:pPr>
            <a:r>
              <a:rPr lang="en-GB" sz="3600" b="0" i="0" u="none" strike="noStrike" dirty="0">
                <a:solidFill>
                  <a:srgbClr val="000000"/>
                </a:solidFill>
                <a:effectLst/>
                <a:latin typeface="Comic Sans MS"/>
              </a:rPr>
              <a:t>Obstacles start disappearing</a:t>
            </a:r>
          </a:p>
          <a:p>
            <a:pPr>
              <a:buNone/>
            </a:pPr>
            <a:r>
              <a:rPr lang="en-GB" sz="3600" b="0" i="0" u="none" strike="noStrike" dirty="0">
                <a:solidFill>
                  <a:srgbClr val="000000"/>
                </a:solidFill>
                <a:effectLst/>
                <a:latin typeface="Comic Sans MS"/>
              </a:rPr>
              <a:t>Go and chase your dreams you won′t regret it</a:t>
            </a:r>
          </a:p>
          <a:p>
            <a:pPr>
              <a:buNone/>
            </a:pPr>
            <a:r>
              <a:rPr lang="en-GB" sz="3600" b="0" i="0" u="none" strike="noStrike" dirty="0">
                <a:solidFill>
                  <a:srgbClr val="000000"/>
                </a:solidFill>
                <a:effectLst/>
                <a:latin typeface="Comic Sans MS"/>
              </a:rPr>
              <a:t>Anything can happen, </a:t>
            </a:r>
            <a:endParaRPr lang="en-GB" sz="3600" dirty="0">
              <a:solidFill>
                <a:srgbClr val="000000"/>
              </a:solidFill>
              <a:latin typeface="Comic Sans MS"/>
            </a:endParaRPr>
          </a:p>
          <a:p>
            <a:pPr>
              <a:buNone/>
            </a:pPr>
            <a:r>
              <a:rPr lang="en-GB" sz="3600" b="0" i="0" u="none" strike="noStrike" dirty="0">
                <a:solidFill>
                  <a:srgbClr val="000000"/>
                </a:solidFill>
                <a:effectLst/>
                <a:latin typeface="Comic Sans MS"/>
              </a:rPr>
              <a:t>anything can happen, </a:t>
            </a:r>
            <a:endParaRPr lang="en-GB" dirty="0">
              <a:solidFill>
                <a:srgbClr val="000000"/>
              </a:solidFill>
              <a:latin typeface="Aptos" panose="02110004020202020204"/>
            </a:endParaRPr>
          </a:p>
          <a:p>
            <a:pPr>
              <a:buNone/>
            </a:pPr>
            <a:r>
              <a:rPr lang="en-GB" sz="3600" b="0" i="0" u="none" strike="noStrike" dirty="0">
                <a:solidFill>
                  <a:srgbClr val="000000"/>
                </a:solidFill>
                <a:effectLst/>
                <a:latin typeface="Comic Sans MS"/>
              </a:rPr>
              <a:t>anything can happen </a:t>
            </a:r>
            <a:endParaRPr lang="en-GB"/>
          </a:p>
          <a:p>
            <a:pPr>
              <a:buNone/>
            </a:pPr>
            <a:endParaRPr lang="en-GB" sz="3600" dirty="0">
              <a:solidFill>
                <a:srgbClr val="000000"/>
              </a:solidFill>
              <a:latin typeface="Comic Sans MS"/>
            </a:endParaRPr>
          </a:p>
          <a:p>
            <a:pPr>
              <a:buNone/>
            </a:pPr>
            <a:r>
              <a:rPr lang="en-GB" sz="3600" b="0" i="0" u="none" strike="noStrike" dirty="0">
                <a:solidFill>
                  <a:srgbClr val="000000"/>
                </a:solidFill>
                <a:effectLst/>
                <a:latin typeface="Comic Sans MS"/>
              </a:rPr>
              <a:t>If you let it!</a:t>
            </a:r>
            <a:endParaRPr lang="en-GB" sz="3600" dirty="0">
              <a:solidFill>
                <a:srgbClr val="000000"/>
              </a:solidFill>
              <a:latin typeface="Comic Sans MS"/>
            </a:endParaRPr>
          </a:p>
          <a:p>
            <a:pPr marL="0" indent="0">
              <a:lnSpc>
                <a:spcPct val="100000"/>
              </a:lnSpc>
              <a:buNone/>
            </a:pPr>
            <a:endParaRPr lang="en-GB" sz="4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3493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Expires_x0020_On xmlns="f030db69-1d5c-4c1f-887a-00e75fed0d5c">2028-03-12T00:00:00+00:00</Document_x0020_Expires_x0020_On>
    <b0aae251cd5f4b7dbd6fa4992b52a58b xmlns="f030db69-1d5c-4c1f-887a-00e75fed0d5c">
      <Terms xmlns="http://schemas.microsoft.com/office/infopath/2007/PartnerControls">
        <TermInfo xmlns="http://schemas.microsoft.com/office/infopath/2007/PartnerControls">
          <TermName xmlns="http://schemas.microsoft.com/office/infopath/2007/PartnerControls">Coventry Music Service</TermName>
          <TermId xmlns="http://schemas.microsoft.com/office/infopath/2007/PartnerControls">ce7440ef-3cc7-475b-824c-9e1f7d053765</TermId>
        </TermInfo>
      </Terms>
    </b0aae251cd5f4b7dbd6fa4992b52a58b>
    <TaxKeywordTaxHTField xmlns="f030db69-1d5c-4c1f-887a-00e75fed0d5c">
      <Terms xmlns="http://schemas.microsoft.com/office/infopath/2007/PartnerControls"/>
    </TaxKeywordTaxHTField>
    <dc4525bf4a704db985c3696ff43c56c8 xmlns="f030db69-1d5c-4c1f-887a-00e75fed0d5c">
      <Terms xmlns="http://schemas.microsoft.com/office/infopath/2007/PartnerControls"/>
    </dc4525bf4a704db985c3696ff43c56c8>
    <Expire_x0020_in xmlns="f030db69-1d5c-4c1f-887a-00e75fed0d5c">3</Expire_x0020_in>
    <TaxCatchAll xmlns="f030db69-1d5c-4c1f-887a-00e75fed0d5c">
      <Value>1545</Value>
    </TaxCatchAll>
  </documentManagement>
</p:properties>
</file>

<file path=customXml/item2.xml><?xml version="1.0" encoding="utf-8"?>
<?mso-contentType ?>
<spe:Receivers xmlns:spe="http://schemas.microsoft.com/sharepoint/events">
  <Receiver>
    <Name>Microsoft.Office.RecordsManagement.PolicyFeatures.ExpirationEventReceiver</Name>
    <Synchronization>Synchronous</Synchronization>
    <Type>10001</Type>
    <SequenceNumber>101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10002</Type>
    <SequenceNumber>102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10004</Type>
    <SequenceNumber>103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10006</Type>
    <SequenceNumber>104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10009</Type>
    <SequenceNumber>105</SequenceNumber>
    <Url/>
    <Assembly>Microsoft.Office.Policy, Version=16.0.0.0, Culture=neutral, PublicKeyToken=71e9bce111e9429c</Assembly>
    <Class>Microsoft.Office.RecordsManagement.Internal.UpdateExpireDate</Class>
    <Data/>
    <Filter/>
  </Receiver>
</spe:Receivers>
</file>

<file path=customXml/item3.xml><?xml version="1.0" encoding="utf-8"?>
<?mso-contentType ?>
<SharedContentType xmlns="Microsoft.SharePoint.Taxonomy.ContentTypeSync" SourceId="6ed0261d-8e1d-4a30-b593-96d7f0c84e13" ContentTypeId="0x01010091769D3ADCDDBD418A5720563395FE87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Word Document" ma:contentTypeID="0x01010091769D3ADCDDBD418A5720563395FE8701002E394365F1631E428E9197B36E8DB90A" ma:contentTypeVersion="11" ma:contentTypeDescription="" ma:contentTypeScope="" ma:versionID="f3c7453965aa3872c7808ce6013fd2f3">
  <xsd:schema xmlns:xsd="http://www.w3.org/2001/XMLSchema" xmlns:xs="http://www.w3.org/2001/XMLSchema" xmlns:p="http://schemas.microsoft.com/office/2006/metadata/properties" xmlns:ns1="http://schemas.microsoft.com/sharepoint/v3" xmlns:ns2="f030db69-1d5c-4c1f-887a-00e75fed0d5c" targetNamespace="http://schemas.microsoft.com/office/2006/metadata/properties" ma:root="true" ma:fieldsID="6787f62ee7fad0409ba1ccfda7bdfc74" ns1:_="" ns2:_="">
    <xsd:import namespace="http://schemas.microsoft.com/sharepoint/v3"/>
    <xsd:import namespace="f030db69-1d5c-4c1f-887a-00e75fed0d5c"/>
    <xsd:element name="properties">
      <xsd:complexType>
        <xsd:sequence>
          <xsd:element name="documentManagement">
            <xsd:complexType>
              <xsd:all>
                <xsd:element ref="ns2:b0aae251cd5f4b7dbd6fa4992b52a58b" minOccurs="0"/>
                <xsd:element ref="ns2:TaxCatchAll" minOccurs="0"/>
                <xsd:element ref="ns2:TaxCatchAllLabel" minOccurs="0"/>
                <xsd:element ref="ns2:dc4525bf4a704db985c3696ff43c56c8" minOccurs="0"/>
                <xsd:element ref="ns2:TaxKeywordTaxHTField" minOccurs="0"/>
                <xsd:element ref="ns2:Expire_x0020_in" minOccurs="0"/>
                <xsd:element ref="ns1:_dlc_ExpireDateSaved" minOccurs="0"/>
                <xsd:element ref="ns1:_dlc_ExpireDate" minOccurs="0"/>
                <xsd:element ref="ns2:Document_x0020_Expires_x0020_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pireDateSaved" ma:index="17" nillable="true" ma:displayName="Original Expiration Date" ma:description="" ma:hidden="true" ma:internalName="_dlc_ExpireDateSaved" ma:readOnly="true">
      <xsd:simpleType>
        <xsd:restriction base="dms:DateTime"/>
      </xsd:simpleType>
    </xsd:element>
    <xsd:element name="_dlc_ExpireDate" ma:index="18" nillable="true" ma:displayName="Expiration Date" ma:description="" ma:hidden="true" ma:indexed="true" ma:internalName="_dlc_ExpireDat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30db69-1d5c-4c1f-887a-00e75fed0d5c" elementFormDefault="qualified">
    <xsd:import namespace="http://schemas.microsoft.com/office/2006/documentManagement/types"/>
    <xsd:import namespace="http://schemas.microsoft.com/office/infopath/2007/PartnerControls"/>
    <xsd:element name="b0aae251cd5f4b7dbd6fa4992b52a58b" ma:index="8" nillable="true" ma:taxonomy="true" ma:internalName="b0aae251cd5f4b7dbd6fa4992b52a58b" ma:taxonomyFieldName="Area" ma:displayName="Area" ma:default="1545;#Coventry Music Service|ce7440ef-3cc7-475b-824c-9e1f7d053765" ma:fieldId="{b0aae251-cd5f-4b7d-bd6f-a4992b52a58b}" ma:sspId="6ed0261d-8e1d-4a30-b593-96d7f0c84e13" ma:termSetId="19852c3a-ac1c-4e85-9fbb-224455bf1b7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73c56dda-d3d9-46c5-b628-a55aa7c61da3}" ma:internalName="TaxCatchAll" ma:showField="CatchAllData" ma:web="e8598414-b8b6-4047-aa30-65305a4292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73c56dda-d3d9-46c5-b628-a55aa7c61da3}" ma:internalName="TaxCatchAllLabel" ma:readOnly="true" ma:showField="CatchAllDataLabel" ma:web="e8598414-b8b6-4047-aa30-65305a4292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dc4525bf4a704db985c3696ff43c56c8" ma:index="12" nillable="true" ma:taxonomy="true" ma:internalName="dc4525bf4a704db985c3696ff43c56c8" ma:taxonomyFieldName="DocumentGroup" ma:displayName="Document Group" ma:indexed="true" ma:default="" ma:fieldId="{dc4525bf-4a70-4db9-85c3-696ff43c56c8}" ma:sspId="6ed0261d-8e1d-4a30-b593-96d7f0c84e13" ma:termSetId="38866771-e0a7-4bce-a0bd-40dc285cf35b" ma:anchorId="d741a04a-5781-47a3-a211-e05f9183ddd3" ma:open="true" ma:isKeyword="false">
      <xsd:complexType>
        <xsd:sequence>
          <xsd:element ref="pc:Terms" minOccurs="0" maxOccurs="1"/>
        </xsd:sequence>
      </xsd:complexType>
    </xsd:element>
    <xsd:element name="TaxKeywordTaxHTField" ma:index="14" nillable="true" ma:taxonomy="true" ma:internalName="TaxKeywordTaxHTField" ma:taxonomyFieldName="TaxKeyword" ma:displayName="Enterprise Keywords" ma:fieldId="{23f27201-bee3-471e-b2e7-b64fd8b7ca38}" ma:taxonomyMulti="true" ma:sspId="6ed0261d-8e1d-4a30-b593-96d7f0c84e1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Expire_x0020_in" ma:index="16" nillable="true" ma:displayName="Expire In (Years)" ma:default="3" ma:format="Dropdown" ma:internalName="Expire_x0020_in">
      <xsd:simpleType>
        <xsd:restriction base="dms:Choice">
          <xsd:enumeration value="1"/>
          <xsd:enumeration value="2"/>
          <xsd:enumeration value="3"/>
          <xsd:enumeration value="4"/>
          <xsd:enumeration value="5"/>
          <xsd:enumeration value="7"/>
          <xsd:enumeration value="10"/>
        </xsd:restriction>
      </xsd:simpleType>
    </xsd:element>
    <xsd:element name="Document_x0020_Expires_x0020_On" ma:index="19" nillable="true" ma:displayName="Document Expires On" ma:format="DateOnly" ma:indexed="true" ma:internalName="Document_x0020_Expires_x0020_On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6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Props1.xml><?xml version="1.0" encoding="utf-8"?>
<ds:datastoreItem xmlns:ds="http://schemas.openxmlformats.org/officeDocument/2006/customXml" ds:itemID="{0B97DD1C-4073-4AC0-89FA-E3D826E8E5F2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f030db69-1d5c-4c1f-887a-00e75fed0d5c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43E4183-D7D9-474A-902B-69A47F546A3F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521750B1-297C-4519-8812-F3CA130AF679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4FD91891-1E77-4DF9-983C-3F0B2585510C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0B755594-AB64-4012-BABA-603B007B7F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030db69-1d5c-4c1f-887a-00e75fed0d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6.xml><?xml version="1.0" encoding="utf-8"?>
<ds:datastoreItem xmlns:ds="http://schemas.openxmlformats.org/officeDocument/2006/customXml" ds:itemID="{515C8FA1-2926-43D5-BE25-E573DA59343C}">
  <ds:schemaRefs>
    <ds:schemaRef ds:uri="http://schemas.microsoft.com/office/2006/metadata/customXs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3218</TotalTime>
  <Words>2094</Words>
  <Application>Microsoft Office PowerPoint</Application>
  <PresentationFormat>Widescreen</PresentationFormat>
  <Paragraphs>174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Coventry Music  Summer Showcase Lyrics</vt:lpstr>
      <vt:lpstr>Disney Film Favourites Medley</vt:lpstr>
      <vt:lpstr>PowerPoint Presentation</vt:lpstr>
      <vt:lpstr>Circle of Life</vt:lpstr>
      <vt:lpstr>PowerPoint Presentation</vt:lpstr>
      <vt:lpstr>Chants in the chorus</vt:lpstr>
      <vt:lpstr>A Friend Like Me</vt:lpstr>
      <vt:lpstr>PowerPoint Presentation</vt:lpstr>
      <vt:lpstr>Beauty and the Beast</vt:lpstr>
      <vt:lpstr>The Greatest Showman Medley</vt:lpstr>
      <vt:lpstr>PowerPoint Presentation</vt:lpstr>
      <vt:lpstr>This is Me</vt:lpstr>
      <vt:lpstr>PowerPoint Presentation</vt:lpstr>
      <vt:lpstr>A Million Dreams</vt:lpstr>
      <vt:lpstr>From Now On</vt:lpstr>
      <vt:lpstr>PowerPoint Presentation</vt:lpstr>
      <vt:lpstr>Coldplay Medley</vt:lpstr>
      <vt:lpstr>Paradise</vt:lpstr>
      <vt:lpstr>Viva la Vida</vt:lpstr>
      <vt:lpstr>PowerPoint Presentation</vt:lpstr>
      <vt:lpstr>Why We Sing </vt:lpstr>
      <vt:lpstr>PowerPoint Presentation</vt:lpstr>
      <vt:lpstr>PowerPoint Presentation</vt:lpstr>
      <vt:lpstr>Anything Can Happen – Mary Poppins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Tyler, Claire</dc:creator>
  <cp:lastModifiedBy>Tyler, Claire</cp:lastModifiedBy>
  <cp:revision>21</cp:revision>
  <dcterms:created xsi:type="dcterms:W3CDTF">2025-03-12T18:42:48Z</dcterms:created>
  <dcterms:modified xsi:type="dcterms:W3CDTF">2025-06-09T11:37:01Z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xKeyword">
    <vt:lpwstr/>
  </property>
  <property fmtid="{D5CDD505-2E9C-101B-9397-08002B2CF9AE}" pid="3" name="_dlc_policyId">
    <vt:lpwstr/>
  </property>
  <property fmtid="{D5CDD505-2E9C-101B-9397-08002B2CF9AE}" pid="4" name="MediaServiceImageTags">
    <vt:lpwstr/>
  </property>
  <property fmtid="{D5CDD505-2E9C-101B-9397-08002B2CF9AE}" pid="5" name="ContentTypeId">
    <vt:lpwstr>0x01010091769D3ADCDDBD418A5720563395FE8701002E394365F1631E428E9197B36E8DB90A</vt:lpwstr>
  </property>
  <property fmtid="{D5CDD505-2E9C-101B-9397-08002B2CF9AE}" pid="6" name="ItemRetentionFormula">
    <vt:lpwstr/>
  </property>
  <property fmtid="{D5CDD505-2E9C-101B-9397-08002B2CF9AE}" pid="7" name="Area">
    <vt:lpwstr>1545;#Coventry Music Service|ce7440ef-3cc7-475b-824c-9e1f7d053765</vt:lpwstr>
  </property>
  <property fmtid="{D5CDD505-2E9C-101B-9397-08002B2CF9AE}" pid="8" name="DocumentGroup">
    <vt:lpwstr/>
  </property>
  <property fmtid="{D5CDD505-2E9C-101B-9397-08002B2CF9AE}" pid="9" name="lcf76f155ced4ddcb4097134ff3c332f">
    <vt:lpwstr/>
  </property>
  <property fmtid="{D5CDD505-2E9C-101B-9397-08002B2CF9AE}" pid="10" name="Set Document Expiry Date">
    <vt:lpwstr>https://coventrycc.sharepoint.com/teams/People/EduLibAdLearning/EducationEnt/CovMusicService/_layouts/15/wrkstat.aspx?List=dd172f33-c839-4d40-a1dc-e9fe9efdc064&amp;WorkflowInstanceName=6d2aa46b-1c9e-4340-86e7-37d40044a978, Set document expiry date</vt:lpwstr>
  </property>
</Properties>
</file>